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822" r:id="rId3"/>
    <p:sldId id="2823" r:id="rId5"/>
    <p:sldId id="2824" r:id="rId6"/>
    <p:sldId id="2898" r:id="rId7"/>
    <p:sldId id="2914" r:id="rId8"/>
    <p:sldId id="2910" r:id="rId9"/>
    <p:sldId id="2911" r:id="rId10"/>
    <p:sldId id="2862" r:id="rId11"/>
    <p:sldId id="2960" r:id="rId12"/>
    <p:sldId id="2961" r:id="rId13"/>
    <p:sldId id="2962" r:id="rId14"/>
    <p:sldId id="2963" r:id="rId15"/>
    <p:sldId id="2966" r:id="rId16"/>
    <p:sldId id="2967" r:id="rId17"/>
    <p:sldId id="2834" r:id="rId18"/>
    <p:sldId id="2949" r:id="rId19"/>
    <p:sldId id="2951" r:id="rId20"/>
    <p:sldId id="2839" r:id="rId21"/>
    <p:sldId id="2843" r:id="rId22"/>
  </p:sldIdLst>
  <p:sldSz cx="12858750" cy="7232650"/>
  <p:notesSz cx="6858000" cy="9144000"/>
  <p:custDataLst>
    <p:tags r:id="rId27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C21D"/>
    <a:srgbClr val="BC9A44"/>
    <a:srgbClr val="CB9935"/>
    <a:srgbClr val="DC8D24"/>
    <a:srgbClr val="F35F0D"/>
    <a:srgbClr val="EF9511"/>
    <a:srgbClr val="F5CF97"/>
    <a:srgbClr val="ADDEC4"/>
    <a:srgbClr val="3869FE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79138" autoAdjust="0"/>
  </p:normalViewPr>
  <p:slideViewPr>
    <p:cSldViewPr>
      <p:cViewPr varScale="1">
        <p:scale>
          <a:sx n="109" d="100"/>
          <a:sy n="109" d="100"/>
        </p:scale>
        <p:origin x="396" y="108"/>
      </p:cViewPr>
      <p:guideLst>
        <p:guide orient="horz" pos="318"/>
        <p:guide pos="4050"/>
        <p:guide pos="583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24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440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最后非常感谢大家，感谢大家用心提出非常宝贵的建议与意见，有些可能是项目发展需要优化的方向，有些可能是我们测试阶段需要参考的测试方案！谢谢大家。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来自政策方针的引领和支持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传统：计算机没有普及之前，一切都靠人工纸质来记载</a:t>
            </a:r>
            <a:endParaRPr lang="zh-CN" altLang="en-US" dirty="0"/>
          </a:p>
          <a:p>
            <a:r>
              <a:rPr lang="en-US" altLang="zh-CN" dirty="0"/>
              <a:t>2.</a:t>
            </a:r>
            <a:r>
              <a:rPr lang="zh-CN" altLang="en-US" dirty="0"/>
              <a:t>电子：代表性就是计算机的普及，可以通过计算机来记录一些东西，局域网</a:t>
            </a:r>
            <a:endParaRPr lang="zh-CN" altLang="en-US" dirty="0"/>
          </a:p>
          <a:p>
            <a:r>
              <a:rPr lang="en-US" altLang="zh-CN" dirty="0"/>
              <a:t>3.</a:t>
            </a:r>
            <a:r>
              <a:rPr lang="zh-CN" altLang="en-US" dirty="0"/>
              <a:t>数字：代表应该是校园一卡通的使用，互联网</a:t>
            </a:r>
            <a:endParaRPr lang="zh-CN" altLang="en-US" dirty="0"/>
          </a:p>
          <a:p>
            <a:r>
              <a:rPr lang="en-US" altLang="zh-CN" dirty="0"/>
              <a:t>4.</a:t>
            </a:r>
            <a:r>
              <a:rPr lang="zh-CN" altLang="en-US" dirty="0"/>
              <a:t>智慧校园：人脸识别的落地，物联网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四点比较明显的问题</a:t>
            </a:r>
            <a:r>
              <a:rPr lang="en-US" altLang="zh-CN" dirty="0"/>
              <a:t>1.</a:t>
            </a:r>
            <a:r>
              <a:rPr lang="zh-CN" altLang="en-US" dirty="0"/>
              <a:t>安全性：陌生人进入寝室进行推销，比如推销个安利产品。</a:t>
            </a:r>
            <a:r>
              <a:rPr lang="en-US" altLang="zh-CN" dirty="0"/>
              <a:t>2.</a:t>
            </a:r>
            <a:r>
              <a:rPr lang="zh-CN" altLang="en-US" dirty="0"/>
              <a:t>室友的朋友在寝室留个宿，对其他人来说毕竟是陌生人，会有不安全的可能存在。</a:t>
            </a:r>
            <a:r>
              <a:rPr lang="en-US" altLang="zh-CN" dirty="0"/>
              <a:t>3.</a:t>
            </a:r>
            <a:r>
              <a:rPr lang="zh-CN" altLang="en-US" dirty="0"/>
              <a:t>寝室老师查寝的工作也比较繁琐，而且也会出现蒙混过关的情况，全靠寝室阿姨对脸的辨识度。</a:t>
            </a:r>
            <a:r>
              <a:rPr lang="en-US" altLang="zh-CN" dirty="0"/>
              <a:t>4.</a:t>
            </a:r>
            <a:r>
              <a:rPr lang="zh-CN" altLang="en-US" dirty="0"/>
              <a:t>校园一卡通，可以去食堂吃饭、去超市买生活用品等，一旦丢失，可能出现被盗刷的情况，补卡后发现卡内的钱已经没了。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对于上面提到的四个问题，基于我们的人脸识别技术，我们给出了一下解决方案：</a:t>
            </a:r>
            <a:r>
              <a:rPr lang="en-US" altLang="zh-CN"/>
              <a:t>1.</a:t>
            </a:r>
            <a:r>
              <a:rPr lang="zh-CN" altLang="en-US"/>
              <a:t>对于陌生人进入寝室我们会有报警机制；</a:t>
            </a:r>
            <a:r>
              <a:rPr lang="en-US" altLang="zh-CN"/>
              <a:t>2.</a:t>
            </a:r>
            <a:r>
              <a:rPr lang="zh-CN" altLang="en-US"/>
              <a:t>对于访客，我们会给出合理的时间段授权，并且可以查看进入和离开时的记录查看访客是否离开；</a:t>
            </a:r>
            <a:r>
              <a:rPr lang="en-US" altLang="zh-CN"/>
              <a:t>3.</a:t>
            </a:r>
            <a:r>
              <a:rPr lang="zh-CN" altLang="en-US"/>
              <a:t>对于考勤落后现象，我们给出公寓考勤的解决方案；</a:t>
            </a:r>
            <a:r>
              <a:rPr lang="en-US" altLang="zh-CN"/>
              <a:t>4.</a:t>
            </a:r>
            <a:r>
              <a:rPr lang="zh-CN" altLang="en-US"/>
              <a:t>对于一卡通携带不方便，可能丢失的情况，我们给出刷脸支付的方案。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xStyles>
    <p:titleStyle>
      <a:lvl1pPr algn="l" defTabSz="964565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300" indent="-241300" algn="l" defTabSz="964565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5" kern="1200">
          <a:solidFill>
            <a:schemeClr val="tx1"/>
          </a:solidFill>
          <a:latin typeface="+mn-lt"/>
          <a:ea typeface="+mn-ea"/>
          <a:cs typeface="+mn-cs"/>
        </a:defRPr>
      </a:lvl1pPr>
      <a:lvl2pPr marL="72326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52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10" kern="1200">
          <a:solidFill>
            <a:schemeClr val="tx1"/>
          </a:solidFill>
          <a:latin typeface="+mn-lt"/>
          <a:ea typeface="+mn-ea"/>
          <a:cs typeface="+mn-cs"/>
        </a:defRPr>
      </a:lvl3pPr>
      <a:lvl4pPr marL="168783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16979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6517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313436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616325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4098290" indent="-241300" algn="l" defTabSz="964565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819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6456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44653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284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41109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9306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375025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56990" algn="l" defTabSz="96456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3.xml"/><Relationship Id="rId3" Type="http://schemas.openxmlformats.org/officeDocument/2006/relationships/image" Target="../media/image2.png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7.xml"/><Relationship Id="rId3" Type="http://schemas.openxmlformats.org/officeDocument/2006/relationships/image" Target="../media/image2.png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668735" y="2392189"/>
            <a:ext cx="11593288" cy="1015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6600" b="1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 智慧校园业务</a:t>
            </a:r>
            <a:endParaRPr lang="zh-CN" altLang="en-US" sz="6600" cap="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5277247" y="3739901"/>
            <a:ext cx="5611632" cy="3804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6000" tIns="36000" rIns="36000" bIns="36000" anchor="ctr" anchorCtr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zh-CN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用有思想的技术，创造无处不在的美好！</a:t>
            </a:r>
            <a:r>
              <a:rPr lang="zh-CN" altLang="en-US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          </a:t>
            </a:r>
            <a:endParaRPr lang="zh-CN" altLang="en-US" sz="2000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grpSp>
        <p:nvGrpSpPr>
          <p:cNvPr id="5" name="Group 49"/>
          <p:cNvGrpSpPr/>
          <p:nvPr/>
        </p:nvGrpSpPr>
        <p:grpSpPr>
          <a:xfrm flipV="1">
            <a:off x="3477047" y="3884421"/>
            <a:ext cx="2160240" cy="45719"/>
            <a:chOff x="0" y="0"/>
            <a:chExt cx="443376" cy="45720"/>
          </a:xfrm>
        </p:grpSpPr>
        <p:sp>
          <p:nvSpPr>
            <p:cNvPr id="6" name="Shape 45"/>
            <p:cNvSpPr/>
            <p:nvPr/>
          </p:nvSpPr>
          <p:spPr>
            <a:xfrm>
              <a:off x="-1" y="-1"/>
              <a:ext cx="91441" cy="45721"/>
            </a:xfrm>
            <a:prstGeom prst="rect">
              <a:avLst/>
            </a:prstGeom>
            <a:solidFill>
              <a:srgbClr val="61CB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7" name="Shape 46"/>
            <p:cNvSpPr/>
            <p:nvPr/>
          </p:nvSpPr>
          <p:spPr>
            <a:xfrm>
              <a:off x="117311" y="-1"/>
              <a:ext cx="91441" cy="45721"/>
            </a:xfrm>
            <a:prstGeom prst="rect">
              <a:avLst/>
            </a:prstGeom>
            <a:solidFill>
              <a:srgbClr val="318E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0" name="Shape 47"/>
            <p:cNvSpPr/>
            <p:nvPr/>
          </p:nvSpPr>
          <p:spPr>
            <a:xfrm>
              <a:off x="234624" y="-1"/>
              <a:ext cx="91441" cy="45721"/>
            </a:xfrm>
            <a:prstGeom prst="rect">
              <a:avLst/>
            </a:prstGeom>
            <a:solidFill>
              <a:srgbClr val="61CB5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</a:p>
          </p:txBody>
        </p:sp>
        <p:sp>
          <p:nvSpPr>
            <p:cNvPr id="12" name="Shape 48"/>
            <p:cNvSpPr/>
            <p:nvPr/>
          </p:nvSpPr>
          <p:spPr>
            <a:xfrm>
              <a:off x="351936" y="-1"/>
              <a:ext cx="91441" cy="45721"/>
            </a:xfrm>
            <a:prstGeom prst="rect">
              <a:avLst/>
            </a:prstGeom>
            <a:solidFill>
              <a:srgbClr val="318EC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814879" y="504263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访客授权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4705" y="1318260"/>
            <a:ext cx="68675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对宿舍进行智能化管理，防止外来人员随便进入宿舍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4705" y="1782445"/>
            <a:ext cx="232346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sz="1300" spc="65" dirty="0" smtClean="0">
                <a:solidFill>
                  <a:srgbClr val="FFFFFF"/>
                </a:solidFill>
                <a:latin typeface="+mn-ea"/>
                <a:cs typeface="Noto Sans CJK JP Regular"/>
              </a:rPr>
              <a:t>1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altLang="en-US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访客</a:t>
            </a:r>
            <a:r>
              <a:rPr lang="zh-CN" altLang="en-US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登记授权</a:t>
            </a:r>
            <a:endParaRPr sz="1300" dirty="0">
              <a:latin typeface="+mn-ea"/>
              <a:cs typeface="Noto Sans CJK JP Regular"/>
            </a:endParaRPr>
          </a:p>
        </p:txBody>
      </p:sp>
      <p:sp>
        <p:nvSpPr>
          <p:cNvPr id="3" name="object 10"/>
          <p:cNvSpPr txBox="1"/>
          <p:nvPr/>
        </p:nvSpPr>
        <p:spPr>
          <a:xfrm>
            <a:off x="4573270" y="1782445"/>
            <a:ext cx="239204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2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altLang="en-US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访客出入记录</a:t>
            </a:r>
            <a:endParaRPr sz="1300" dirty="0">
              <a:latin typeface="+mn-ea"/>
              <a:cs typeface="Noto Sans CJK JP Regular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8709025" y="1782445"/>
            <a:ext cx="228409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65" dirty="0" smtClean="0">
                <a:solidFill>
                  <a:srgbClr val="FFFFFF"/>
                </a:solidFill>
                <a:latin typeface="+mn-ea"/>
                <a:cs typeface="Noto Sans CJK JP Regular"/>
              </a:rPr>
              <a:t>3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访客到访统计</a:t>
            </a:r>
            <a:endParaRPr lang="zh-CN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4" name="图片 3" descr="校园-访客登记授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655" y="2882265"/>
            <a:ext cx="2869565" cy="1687830"/>
          </a:xfrm>
          <a:prstGeom prst="rect">
            <a:avLst/>
          </a:prstGeom>
        </p:spPr>
      </p:pic>
      <p:sp>
        <p:nvSpPr>
          <p:cNvPr id="23" name="虚尾箭头 22"/>
          <p:cNvSpPr/>
          <p:nvPr/>
        </p:nvSpPr>
        <p:spPr>
          <a:xfrm>
            <a:off x="3411035" y="3511167"/>
            <a:ext cx="751785" cy="432048"/>
          </a:xfrm>
          <a:prstGeom prst="strip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校园-访客进出记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60" y="2882900"/>
            <a:ext cx="3212465" cy="1687195"/>
          </a:xfrm>
          <a:prstGeom prst="rect">
            <a:avLst/>
          </a:prstGeom>
        </p:spPr>
      </p:pic>
      <p:sp>
        <p:nvSpPr>
          <p:cNvPr id="6" name="虚尾箭头 5"/>
          <p:cNvSpPr/>
          <p:nvPr/>
        </p:nvSpPr>
        <p:spPr>
          <a:xfrm>
            <a:off x="7375340" y="3511167"/>
            <a:ext cx="751785" cy="432048"/>
          </a:xfrm>
          <a:prstGeom prst="strip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校园-访客到访统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65" y="2882265"/>
            <a:ext cx="3196590" cy="1687830"/>
          </a:xfrm>
          <a:prstGeom prst="rect">
            <a:avLst/>
          </a:prstGeom>
        </p:spPr>
      </p:pic>
      <p:sp>
        <p:nvSpPr>
          <p:cNvPr id="8" name="右弧形箭头 7"/>
          <p:cNvSpPr/>
          <p:nvPr/>
        </p:nvSpPr>
        <p:spPr>
          <a:xfrm>
            <a:off x="11323688" y="3654220"/>
            <a:ext cx="689760" cy="1733353"/>
          </a:xfrm>
          <a:prstGeom prst="curved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 descr="校园-访客到访统计详细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6730" y="4886960"/>
            <a:ext cx="3197225" cy="1684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754554" y="49410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公寓考勤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4380" y="1158240"/>
            <a:ext cx="4605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寝室老师再也不用进行繁琐的查寝工作了。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17595" y="1832610"/>
            <a:ext cx="167576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2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人员入住寝室</a:t>
            </a:r>
            <a:endParaRPr lang="zh-CN" sz="1300" dirty="0">
              <a:latin typeface="+mn-ea"/>
              <a:cs typeface="Noto Sans CJK JP Regular"/>
            </a:endParaRPr>
          </a:p>
        </p:txBody>
      </p:sp>
      <p:pic>
        <p:nvPicPr>
          <p:cNvPr id="3" name="图片 2" descr="校园-人员入住寝室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2005" y="3154680"/>
            <a:ext cx="2226945" cy="1541780"/>
          </a:xfrm>
          <a:prstGeom prst="rect">
            <a:avLst/>
          </a:prstGeom>
        </p:spPr>
      </p:pic>
      <p:sp>
        <p:nvSpPr>
          <p:cNvPr id="4" name="object 10"/>
          <p:cNvSpPr txBox="1"/>
          <p:nvPr/>
        </p:nvSpPr>
        <p:spPr>
          <a:xfrm>
            <a:off x="754380" y="1832610"/>
            <a:ext cx="188277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1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altLang="en-US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添加设备绑定位置</a:t>
            </a:r>
            <a:endParaRPr sz="1300" dirty="0">
              <a:latin typeface="+mn-ea"/>
              <a:cs typeface="Noto Sans CJK JP Regular"/>
            </a:endParaRPr>
          </a:p>
        </p:txBody>
      </p:sp>
      <p:pic>
        <p:nvPicPr>
          <p:cNvPr id="5" name="图片 4" descr="校园-添加设备绑定位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3154680"/>
            <a:ext cx="2109470" cy="1541780"/>
          </a:xfrm>
          <a:prstGeom prst="rect">
            <a:avLst/>
          </a:prstGeom>
        </p:spPr>
      </p:pic>
      <p:sp>
        <p:nvSpPr>
          <p:cNvPr id="6" name="object 10"/>
          <p:cNvSpPr txBox="1"/>
          <p:nvPr/>
        </p:nvSpPr>
        <p:spPr>
          <a:xfrm>
            <a:off x="6412865" y="1832610"/>
            <a:ext cx="167576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3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设备人员授权</a:t>
            </a:r>
            <a:endParaRPr lang="zh-CN" sz="1300" dirty="0">
              <a:latin typeface="+mn-ea"/>
              <a:cs typeface="Noto Sans CJK JP Regular"/>
            </a:endParaRPr>
          </a:p>
        </p:txBody>
      </p:sp>
      <p:pic>
        <p:nvPicPr>
          <p:cNvPr id="7" name="图片 6" descr="园区-设备人员授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95" y="3155315"/>
            <a:ext cx="2136775" cy="1541145"/>
          </a:xfrm>
          <a:prstGeom prst="rect">
            <a:avLst/>
          </a:prstGeom>
        </p:spPr>
      </p:pic>
      <p:sp>
        <p:nvSpPr>
          <p:cNvPr id="8" name="object 10"/>
          <p:cNvSpPr txBox="1"/>
          <p:nvPr/>
        </p:nvSpPr>
        <p:spPr>
          <a:xfrm>
            <a:off x="9221470" y="1832610"/>
            <a:ext cx="1675765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4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75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设备规则管理</a:t>
            </a:r>
            <a:endParaRPr lang="zh-CN" sz="1300" dirty="0">
              <a:latin typeface="+mn-ea"/>
              <a:cs typeface="Noto Sans CJK JP Regular"/>
            </a:endParaRPr>
          </a:p>
        </p:txBody>
      </p:sp>
      <p:pic>
        <p:nvPicPr>
          <p:cNvPr id="9" name="图片 8" descr="校园-设备规则管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980" y="3155315"/>
            <a:ext cx="2223770" cy="1549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804719" y="50426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刷脸支付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804545" y="2231390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1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运维端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园区信息管理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04545" y="1187450"/>
            <a:ext cx="807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dirty="0" smtClean="0">
                <a:solidFill>
                  <a:schemeClr val="bg1"/>
                </a:solidFill>
                <a:sym typeface="+mn-ea"/>
              </a:rPr>
              <a:t>通过微</a:t>
            </a:r>
            <a:r>
              <a:rPr lang="zh-CN" altLang="zh-CN" dirty="0">
                <a:solidFill>
                  <a:schemeClr val="bg1"/>
                </a:solidFill>
                <a:sym typeface="+mn-ea"/>
              </a:rPr>
              <a:t>信公众号注册并建立就餐账户，完善基本信息和人脸信息，并将人脸信息与就餐账户进行关联，充值后可通过刷脸进行</a:t>
            </a:r>
            <a:r>
              <a:rPr lang="zh-CN" altLang="zh-CN" dirty="0" smtClean="0">
                <a:solidFill>
                  <a:schemeClr val="bg1"/>
                </a:solidFill>
                <a:sym typeface="+mn-ea"/>
              </a:rPr>
              <a:t>消费</a:t>
            </a:r>
            <a:endParaRPr lang="zh-CN" altLang="en-US"/>
          </a:p>
        </p:txBody>
      </p:sp>
      <p:pic>
        <p:nvPicPr>
          <p:cNvPr id="3" name="图片 2" descr="运维端-园区信息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823845"/>
            <a:ext cx="2150110" cy="2033270"/>
          </a:xfrm>
          <a:prstGeom prst="rect">
            <a:avLst/>
          </a:prstGeom>
        </p:spPr>
      </p:pic>
      <p:sp>
        <p:nvSpPr>
          <p:cNvPr id="5" name="object 10"/>
          <p:cNvSpPr txBox="1"/>
          <p:nvPr/>
        </p:nvSpPr>
        <p:spPr>
          <a:xfrm>
            <a:off x="3691890" y="2231390"/>
            <a:ext cx="227076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2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运维端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园区公众号管理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6" name="图片 5" descr="运维端-园区公众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890" y="2823210"/>
            <a:ext cx="2348230" cy="2033905"/>
          </a:xfrm>
          <a:prstGeom prst="rect">
            <a:avLst/>
          </a:prstGeom>
        </p:spPr>
      </p:pic>
      <p:sp>
        <p:nvSpPr>
          <p:cNvPr id="7" name="object 10"/>
          <p:cNvSpPr txBox="1"/>
          <p:nvPr/>
        </p:nvSpPr>
        <p:spPr>
          <a:xfrm>
            <a:off x="6874510" y="2231390"/>
            <a:ext cx="227076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3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移动端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关注公众号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8" name="图片 7" descr="移动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875" y="2822575"/>
            <a:ext cx="2271395" cy="2034540"/>
          </a:xfrm>
          <a:prstGeom prst="rect">
            <a:avLst/>
          </a:prstGeom>
        </p:spPr>
      </p:pic>
      <p:sp>
        <p:nvSpPr>
          <p:cNvPr id="9" name="object 10"/>
          <p:cNvSpPr txBox="1"/>
          <p:nvPr/>
        </p:nvSpPr>
        <p:spPr>
          <a:xfrm>
            <a:off x="9827895" y="2231390"/>
            <a:ext cx="227076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4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园区端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商家维护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10" name="图片 9" descr="园区端-商家管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2505" y="2823845"/>
            <a:ext cx="2160905" cy="2033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804719" y="50426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刷脸支付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object 10"/>
          <p:cNvSpPr txBox="1"/>
          <p:nvPr/>
        </p:nvSpPr>
        <p:spPr>
          <a:xfrm>
            <a:off x="804545" y="1772920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5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园区端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设备人员授权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2" name="图片 1" descr="园区端-设备人员授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795" y="2762885"/>
            <a:ext cx="2181860" cy="2044700"/>
          </a:xfrm>
          <a:prstGeom prst="rect">
            <a:avLst/>
          </a:prstGeom>
        </p:spPr>
      </p:pic>
      <p:sp>
        <p:nvSpPr>
          <p:cNvPr id="3" name="object 10"/>
          <p:cNvSpPr txBox="1"/>
          <p:nvPr/>
        </p:nvSpPr>
        <p:spPr>
          <a:xfrm>
            <a:off x="3642995" y="1772920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6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商家端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添加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员工菜品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5" name="图片 4" descr="商家端-员工账号管理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95" y="2778125"/>
            <a:ext cx="2150110" cy="2045335"/>
          </a:xfrm>
          <a:prstGeom prst="rect">
            <a:avLst/>
          </a:prstGeom>
        </p:spPr>
      </p:pic>
      <p:sp>
        <p:nvSpPr>
          <p:cNvPr id="6" name="object 10"/>
          <p:cNvSpPr txBox="1"/>
          <p:nvPr/>
        </p:nvSpPr>
        <p:spPr>
          <a:xfrm>
            <a:off x="6700520" y="1772920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7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收银端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商家员工登录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7" name="图片 6" descr="收银端-点餐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520" y="2778125"/>
            <a:ext cx="2150110" cy="2106930"/>
          </a:xfrm>
          <a:prstGeom prst="rect">
            <a:avLst/>
          </a:prstGeom>
        </p:spPr>
      </p:pic>
      <p:sp>
        <p:nvSpPr>
          <p:cNvPr id="8" name="object 10"/>
          <p:cNvSpPr txBox="1"/>
          <p:nvPr/>
        </p:nvSpPr>
        <p:spPr>
          <a:xfrm>
            <a:off x="9688195" y="1772920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8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收银端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会员刷脸支付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9" name="图片 8" descr="收银端-刷脸支付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195" y="2876550"/>
            <a:ext cx="2252345" cy="2076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804719" y="50426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刷脸支付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bject 10"/>
          <p:cNvSpPr txBox="1"/>
          <p:nvPr/>
        </p:nvSpPr>
        <p:spPr>
          <a:xfrm>
            <a:off x="804545" y="1942465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8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商家端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认证提现申请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2" name="图片 1" descr="商家端-认证提现申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545" y="2885440"/>
            <a:ext cx="2150110" cy="2170430"/>
          </a:xfrm>
          <a:prstGeom prst="rect">
            <a:avLst/>
          </a:prstGeom>
        </p:spPr>
      </p:pic>
      <p:sp>
        <p:nvSpPr>
          <p:cNvPr id="3" name="object 10"/>
          <p:cNvSpPr txBox="1"/>
          <p:nvPr/>
        </p:nvSpPr>
        <p:spPr>
          <a:xfrm>
            <a:off x="4485005" y="1942465"/>
            <a:ext cx="2150110" cy="222885"/>
          </a:xfrm>
          <a:prstGeom prst="rect">
            <a:avLst/>
          </a:prstGeom>
          <a:solidFill>
            <a:srgbClr val="1F487C"/>
          </a:solidFill>
          <a:ln w="9144">
            <a:solidFill>
              <a:srgbClr val="9BBA58"/>
            </a:solidFill>
          </a:ln>
        </p:spPr>
        <p:txBody>
          <a:bodyPr vert="horz" wrap="square" lIns="0" tIns="22860" rIns="0" bIns="0" rtlCol="0">
            <a:spAutoFit/>
          </a:bodyPr>
          <a:p>
            <a:pPr marL="224790">
              <a:lnSpc>
                <a:spcPct val="100000"/>
              </a:lnSpc>
              <a:spcBef>
                <a:spcPts val="180"/>
              </a:spcBef>
            </a:pPr>
            <a:r>
              <a:rPr 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9</a:t>
            </a:r>
            <a:r>
              <a:rPr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、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园区</a:t>
            </a:r>
            <a:r>
              <a:rPr 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端</a:t>
            </a:r>
            <a:r>
              <a:rPr lang="en-US" altLang="zh-CN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-</a:t>
            </a:r>
            <a:r>
              <a:rPr lang="zh-CN" altLang="en-US" sz="1300" spc="-10" dirty="0" smtClean="0">
                <a:solidFill>
                  <a:srgbClr val="FFFFFF"/>
                </a:solidFill>
                <a:latin typeface="+mn-ea"/>
                <a:cs typeface="Noto Sans CJK JP Regular"/>
              </a:rPr>
              <a:t>审核</a:t>
            </a:r>
            <a:endParaRPr lang="zh-CN" altLang="en-US" sz="1300" spc="-10" dirty="0" smtClean="0">
              <a:solidFill>
                <a:srgbClr val="FFFFFF"/>
              </a:solidFill>
              <a:latin typeface="+mn-ea"/>
              <a:cs typeface="Noto Sans CJK JP Regular"/>
            </a:endParaRPr>
          </a:p>
        </p:txBody>
      </p:sp>
      <p:pic>
        <p:nvPicPr>
          <p:cNvPr id="5" name="图片 4" descr="园区端-提现审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2885440"/>
            <a:ext cx="2234565" cy="21697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50935" y="3181985"/>
            <a:ext cx="20815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审核通过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提现成功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90610" y="4079240"/>
            <a:ext cx="2897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审核驳回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</a:rPr>
              <a:t>-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</a:rPr>
              <a:t>重新提交申请</a:t>
            </a: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3" name="虚尾箭头 22"/>
          <p:cNvSpPr/>
          <p:nvPr/>
        </p:nvSpPr>
        <p:spPr>
          <a:xfrm>
            <a:off x="7557585" y="3150487"/>
            <a:ext cx="751785" cy="432048"/>
          </a:xfrm>
          <a:prstGeom prst="strip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虚尾箭头 8"/>
          <p:cNvSpPr/>
          <p:nvPr/>
        </p:nvSpPr>
        <p:spPr>
          <a:xfrm>
            <a:off x="7557585" y="4186172"/>
            <a:ext cx="751785" cy="432048"/>
          </a:xfrm>
          <a:prstGeom prst="striped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092A3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6"/>
          <p:cNvSpPr/>
          <p:nvPr>
            <p:custDataLst>
              <p:tags r:id="rId1"/>
            </p:custDataLst>
          </p:nvPr>
        </p:nvSpPr>
        <p:spPr>
          <a:xfrm>
            <a:off x="3399399" y="3048969"/>
            <a:ext cx="2733578" cy="2151532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569500" rtlCol="0" anchor="ctr">
            <a:noAutofit/>
          </a:bodyPr>
          <a:lstStyle/>
          <a:p>
            <a:pPr lvl="0" algn="ctr">
              <a:buClr>
                <a:srgbClr val="FFC000">
                  <a:lumMod val="75000"/>
                </a:srgbClr>
              </a:buClr>
              <a:buSzPct val="60000"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1"/>
          <p:cNvSpPr/>
          <p:nvPr>
            <p:custDataLst>
              <p:tags r:id="rId2"/>
            </p:custDataLst>
          </p:nvPr>
        </p:nvSpPr>
        <p:spPr>
          <a:xfrm>
            <a:off x="6053524" y="3232345"/>
            <a:ext cx="2896131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业务功能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6053524" y="4124735"/>
            <a:ext cx="108585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智慧校园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6053524" y="4394392"/>
            <a:ext cx="1085850" cy="2768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园区支付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703655" y="2706039"/>
            <a:ext cx="0" cy="21515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8920" y="1565275"/>
            <a:ext cx="7683500" cy="4241800"/>
          </a:xfrm>
          <a:prstGeom prst="rect">
            <a:avLst/>
          </a:prstGeom>
        </p:spPr>
      </p:pic>
      <p:sp>
        <p:nvSpPr>
          <p:cNvPr id="3" name="右弧形箭头 2"/>
          <p:cNvSpPr/>
          <p:nvPr/>
        </p:nvSpPr>
        <p:spPr>
          <a:xfrm>
            <a:off x="12128233" y="3395140"/>
            <a:ext cx="689760" cy="1733353"/>
          </a:xfrm>
          <a:prstGeom prst="curvedLef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864409" y="22486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业务流程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智慧校园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295" y="1539875"/>
            <a:ext cx="8138795" cy="4522470"/>
          </a:xfrm>
          <a:prstGeom prst="rect">
            <a:avLst/>
          </a:prstGeom>
        </p:spPr>
      </p:pic>
      <p:sp>
        <p:nvSpPr>
          <p:cNvPr id="50" name="TextBox 8"/>
          <p:cNvSpPr txBox="1"/>
          <p:nvPr/>
        </p:nvSpPr>
        <p:spPr>
          <a:xfrm>
            <a:off x="864409" y="224862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业务流程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园区支付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092A3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6"/>
          <p:cNvSpPr/>
          <p:nvPr>
            <p:custDataLst>
              <p:tags r:id="rId1"/>
            </p:custDataLst>
          </p:nvPr>
        </p:nvSpPr>
        <p:spPr>
          <a:xfrm>
            <a:off x="3399399" y="3048969"/>
            <a:ext cx="2733578" cy="2151532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569500" rtlCol="0" anchor="ctr">
            <a:noAutofit/>
          </a:bodyPr>
          <a:lstStyle/>
          <a:p>
            <a:pPr lvl="0" algn="ctr">
              <a:buClr>
                <a:srgbClr val="FFC000">
                  <a:lumMod val="75000"/>
                </a:srgbClr>
              </a:buClr>
              <a:buSzPct val="60000"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1"/>
          <p:cNvSpPr/>
          <p:nvPr>
            <p:custDataLst>
              <p:tags r:id="rId2"/>
            </p:custDataLst>
          </p:nvPr>
        </p:nvSpPr>
        <p:spPr>
          <a:xfrm>
            <a:off x="6023679" y="3592622"/>
            <a:ext cx="2536091" cy="49212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发展方向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694045" y="3100705"/>
            <a:ext cx="5715" cy="14770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740512" y="3447449"/>
            <a:ext cx="20665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Segoe UI" panose="020B0502040204020203" pitchFamily="34" charset="0"/>
              </a:rPr>
              <a:t>THANKS</a:t>
            </a:r>
            <a:endParaRPr lang="en-US" altLang="zh-CN" sz="36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23790" y="3417570"/>
            <a:ext cx="637667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uFillTx/>
              </a:rPr>
              <a:t>来自大家的宝贵意见</a:t>
            </a:r>
            <a:endParaRPr lang="zh-CN" altLang="en-US" sz="400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00025" y="65405"/>
            <a:ext cx="12858750" cy="7232650"/>
          </a:xfrm>
          <a:prstGeom prst="rect">
            <a:avLst/>
          </a:prstGeom>
          <a:solidFill>
            <a:srgbClr val="092A3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MH_Entry_1"/>
          <p:cNvSpPr/>
          <p:nvPr>
            <p:custDataLst>
              <p:tags r:id="rId1"/>
            </p:custDataLst>
          </p:nvPr>
        </p:nvSpPr>
        <p:spPr>
          <a:xfrm flipH="1">
            <a:off x="7054294" y="2448421"/>
            <a:ext cx="3487906" cy="579303"/>
          </a:xfrm>
          <a:prstGeom prst="roundRect">
            <a:avLst>
              <a:gd name="adj" fmla="val 23973"/>
            </a:avLst>
          </a:prstGeom>
          <a:noFill/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背景简介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MH_Number_1"/>
          <p:cNvSpPr/>
          <p:nvPr>
            <p:custDataLst>
              <p:tags r:id="rId2"/>
            </p:custDataLst>
          </p:nvPr>
        </p:nvSpPr>
        <p:spPr>
          <a:xfrm flipH="1">
            <a:off x="6029330" y="2434229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5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01</a:t>
            </a:r>
            <a:endParaRPr lang="zh-CN" altLang="en-US" sz="2955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MH_Entry_2"/>
          <p:cNvSpPr/>
          <p:nvPr>
            <p:custDataLst>
              <p:tags r:id="rId3"/>
            </p:custDataLst>
          </p:nvPr>
        </p:nvSpPr>
        <p:spPr>
          <a:xfrm flipH="1">
            <a:off x="7054294" y="3357358"/>
            <a:ext cx="3487906" cy="579303"/>
          </a:xfrm>
          <a:prstGeom prst="roundRect">
            <a:avLst>
              <a:gd name="adj" fmla="val 23973"/>
            </a:avLst>
          </a:prstGeom>
          <a:noFill/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MH_Number_2"/>
          <p:cNvSpPr/>
          <p:nvPr>
            <p:custDataLst>
              <p:tags r:id="rId4"/>
            </p:custDataLst>
          </p:nvPr>
        </p:nvSpPr>
        <p:spPr>
          <a:xfrm flipH="1">
            <a:off x="6029330" y="3377456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5" ker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02</a:t>
            </a:r>
            <a:endParaRPr lang="zh-CN" altLang="en-US" sz="2955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MH_Entry_3"/>
          <p:cNvSpPr/>
          <p:nvPr>
            <p:custDataLst>
              <p:tags r:id="rId5"/>
            </p:custDataLst>
          </p:nvPr>
        </p:nvSpPr>
        <p:spPr>
          <a:xfrm flipH="1">
            <a:off x="7054294" y="5100917"/>
            <a:ext cx="3487906" cy="579303"/>
          </a:xfrm>
          <a:prstGeom prst="roundRect">
            <a:avLst>
              <a:gd name="adj" fmla="val 23973"/>
            </a:avLst>
          </a:prstGeom>
          <a:noFill/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altLang="en-US" sz="24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发展方向</a:t>
            </a:r>
            <a:r>
              <a:rPr lang="en-US" altLang="zh-CN" sz="11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MH_Number_3"/>
          <p:cNvSpPr/>
          <p:nvPr>
            <p:custDataLst>
              <p:tags r:id="rId6"/>
            </p:custDataLst>
          </p:nvPr>
        </p:nvSpPr>
        <p:spPr>
          <a:xfrm flipH="1">
            <a:off x="6029330" y="5072120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5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04</a:t>
            </a:r>
            <a:endParaRPr lang="zh-CN" altLang="en-US" sz="2955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3" name="MH_Others_1"/>
          <p:cNvSpPr txBox="1"/>
          <p:nvPr>
            <p:custDataLst>
              <p:tags r:id="rId7"/>
            </p:custDataLst>
          </p:nvPr>
        </p:nvSpPr>
        <p:spPr>
          <a:xfrm>
            <a:off x="3088646" y="3308548"/>
            <a:ext cx="2278806" cy="67710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s_2"/>
          <p:cNvSpPr txBox="1"/>
          <p:nvPr>
            <p:custDataLst>
              <p:tags r:id="rId8"/>
            </p:custDataLst>
          </p:nvPr>
        </p:nvSpPr>
        <p:spPr>
          <a:xfrm>
            <a:off x="3034835" y="4100636"/>
            <a:ext cx="2386428" cy="307777"/>
          </a:xfrm>
          <a:prstGeom prst="rect">
            <a:avLst/>
          </a:prstGeom>
          <a:noFill/>
        </p:spPr>
        <p:txBody>
          <a:bodyPr wrap="square" lIns="0" tIns="0" rIns="0" bIns="0" anchor="t" anchorCtr="0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sp>
        <p:nvSpPr>
          <p:cNvPr id="19" name="MH_Entry_2"/>
          <p:cNvSpPr/>
          <p:nvPr>
            <p:custDataLst>
              <p:tags r:id="rId10"/>
            </p:custDataLst>
          </p:nvPr>
        </p:nvSpPr>
        <p:spPr>
          <a:xfrm flipH="1">
            <a:off x="7054294" y="4208246"/>
            <a:ext cx="3487906" cy="579303"/>
          </a:xfrm>
          <a:prstGeom prst="roundRect">
            <a:avLst>
              <a:gd name="adj" fmla="val 23973"/>
            </a:avLst>
          </a:prstGeom>
          <a:noFill/>
          <a:ln w="635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0" rIns="0" bIns="0" anchor="ctr">
            <a:noAutofit/>
          </a:bodyPr>
          <a:lstStyle/>
          <a:p>
            <a:pPr lvl="0" algn="ctr"/>
            <a:r>
              <a:rPr 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业务功能</a:t>
            </a:r>
            <a:endParaRPr 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MH_Number_2"/>
          <p:cNvSpPr/>
          <p:nvPr>
            <p:custDataLst>
              <p:tags r:id="rId11"/>
            </p:custDataLst>
          </p:nvPr>
        </p:nvSpPr>
        <p:spPr>
          <a:xfrm flipH="1">
            <a:off x="6029330" y="4208024"/>
            <a:ext cx="801006" cy="607687"/>
          </a:xfrm>
          <a:custGeom>
            <a:avLst/>
            <a:gdLst>
              <a:gd name="connsiteX0" fmla="*/ 472018 w 1569959"/>
              <a:gd name="connsiteY0" fmla="*/ 0 h 1149634"/>
              <a:gd name="connsiteX1" fmla="*/ 1378350 w 1569959"/>
              <a:gd name="connsiteY1" fmla="*/ 0 h 1149634"/>
              <a:gd name="connsiteX2" fmla="*/ 1569959 w 1569959"/>
              <a:gd name="connsiteY2" fmla="*/ 191609 h 1149634"/>
              <a:gd name="connsiteX3" fmla="*/ 1569959 w 1569959"/>
              <a:gd name="connsiteY3" fmla="*/ 958025 h 1149634"/>
              <a:gd name="connsiteX4" fmla="*/ 1378350 w 1569959"/>
              <a:gd name="connsiteY4" fmla="*/ 1149634 h 1149634"/>
              <a:gd name="connsiteX5" fmla="*/ 472018 w 1569959"/>
              <a:gd name="connsiteY5" fmla="*/ 1149634 h 1149634"/>
              <a:gd name="connsiteX6" fmla="*/ 280409 w 1569959"/>
              <a:gd name="connsiteY6" fmla="*/ 958025 h 1149634"/>
              <a:gd name="connsiteX7" fmla="*/ 280409 w 1569959"/>
              <a:gd name="connsiteY7" fmla="*/ 795367 h 1149634"/>
              <a:gd name="connsiteX8" fmla="*/ 0 w 1569959"/>
              <a:gd name="connsiteY8" fmla="*/ 587517 h 1149634"/>
              <a:gd name="connsiteX9" fmla="*/ 280409 w 1569959"/>
              <a:gd name="connsiteY9" fmla="*/ 379666 h 1149634"/>
              <a:gd name="connsiteX10" fmla="*/ 280409 w 1569959"/>
              <a:gd name="connsiteY10" fmla="*/ 191609 h 1149634"/>
              <a:gd name="connsiteX11" fmla="*/ 472018 w 1569959"/>
              <a:gd name="connsiteY11" fmla="*/ 0 h 114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69959" h="1149634">
                <a:moveTo>
                  <a:pt x="472018" y="0"/>
                </a:moveTo>
                <a:lnTo>
                  <a:pt x="1378350" y="0"/>
                </a:lnTo>
                <a:cubicBezTo>
                  <a:pt x="1484173" y="0"/>
                  <a:pt x="1569959" y="85786"/>
                  <a:pt x="1569959" y="191609"/>
                </a:cubicBezTo>
                <a:lnTo>
                  <a:pt x="1569959" y="958025"/>
                </a:lnTo>
                <a:cubicBezTo>
                  <a:pt x="1569959" y="1063848"/>
                  <a:pt x="1484173" y="1149634"/>
                  <a:pt x="1378350" y="1149634"/>
                </a:cubicBezTo>
                <a:lnTo>
                  <a:pt x="472018" y="1149634"/>
                </a:lnTo>
                <a:cubicBezTo>
                  <a:pt x="366195" y="1149634"/>
                  <a:pt x="280409" y="1063848"/>
                  <a:pt x="280409" y="958025"/>
                </a:cubicBezTo>
                <a:lnTo>
                  <a:pt x="280409" y="795367"/>
                </a:lnTo>
                <a:lnTo>
                  <a:pt x="0" y="587517"/>
                </a:lnTo>
                <a:lnTo>
                  <a:pt x="280409" y="379666"/>
                </a:lnTo>
                <a:lnTo>
                  <a:pt x="280409" y="191609"/>
                </a:lnTo>
                <a:cubicBezTo>
                  <a:pt x="280409" y="85786"/>
                  <a:pt x="366195" y="0"/>
                  <a:pt x="472018" y="0"/>
                </a:cubicBezTo>
                <a:close/>
              </a:path>
            </a:pathLst>
          </a:custGeom>
          <a:noFill/>
          <a:ln w="12700" cap="flat" cmpd="sng" algn="ctr">
            <a:solidFill>
              <a:schemeClr val="bg1"/>
            </a:solidFill>
            <a:prstDash val="solid"/>
          </a:ln>
          <a:effectLst/>
        </p:spPr>
        <p:txBody>
          <a:bodyPr wrap="square" lIns="0" tIns="49357" rIns="189833" bIns="49357" anchor="ctr">
            <a:noAutofit/>
          </a:bodyPr>
          <a:lstStyle/>
          <a:p>
            <a:pPr algn="ctr">
              <a:defRPr/>
            </a:pPr>
            <a:r>
              <a:rPr lang="en-US" altLang="zh-CN" sz="2955" kern="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03</a:t>
            </a:r>
            <a:endParaRPr lang="zh-CN" altLang="en-US" sz="2955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092A3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>
            <p:custDataLst>
              <p:tags r:id="rId1"/>
            </p:custDataLst>
          </p:nvPr>
        </p:nvSpPr>
        <p:spPr>
          <a:xfrm>
            <a:off x="3399399" y="3048969"/>
            <a:ext cx="2733578" cy="2151532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569500" rtlCol="0" anchor="ctr">
            <a:noAutofit/>
          </a:bodyPr>
          <a:lstStyle/>
          <a:p>
            <a:pPr lvl="0" algn="ctr">
              <a:buClr>
                <a:srgbClr val="FFC000">
                  <a:lumMod val="75000"/>
                </a:srgbClr>
              </a:buClr>
              <a:buSzPct val="60000"/>
            </a:pPr>
            <a:r>
              <a:rPr lang="en-US" altLang="zh-CN" sz="6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MH_Entry_1"/>
          <p:cNvSpPr/>
          <p:nvPr>
            <p:custDataLst>
              <p:tags r:id="rId2"/>
            </p:custDataLst>
          </p:nvPr>
        </p:nvSpPr>
        <p:spPr>
          <a:xfrm>
            <a:off x="6053524" y="3271570"/>
            <a:ext cx="2536091" cy="36893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背景简介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6053524" y="3976365"/>
            <a:ext cx="1327286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政策解读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发展阶段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现状与问题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需求分析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703655" y="3292541"/>
            <a:ext cx="0" cy="176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8"/>
          <p:cNvSpPr txBox="1"/>
          <p:nvPr/>
        </p:nvSpPr>
        <p:spPr>
          <a:xfrm>
            <a:off x="864409" y="224684"/>
            <a:ext cx="39087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背景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政策解读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7"/>
            <a:ext cx="488731" cy="525387"/>
          </a:xfrm>
          <a:prstGeom prst="rect">
            <a:avLst/>
          </a:prstGeom>
        </p:spPr>
      </p:pic>
      <p:sp>
        <p:nvSpPr>
          <p:cNvPr id="100" name="矩形 8"/>
          <p:cNvSpPr>
            <a:spLocks noChangeArrowheads="1"/>
          </p:cNvSpPr>
          <p:nvPr/>
        </p:nvSpPr>
        <p:spPr bwMode="auto">
          <a:xfrm>
            <a:off x="11740554" y="1606549"/>
            <a:ext cx="1025525" cy="2376000"/>
          </a:xfrm>
          <a:prstGeom prst="rect">
            <a:avLst/>
          </a:prstGeom>
          <a:solidFill>
            <a:srgbClr val="FEFEFE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矩形 11"/>
          <p:cNvSpPr>
            <a:spLocks noChangeArrowheads="1"/>
          </p:cNvSpPr>
          <p:nvPr/>
        </p:nvSpPr>
        <p:spPr bwMode="auto">
          <a:xfrm>
            <a:off x="0" y="1631949"/>
            <a:ext cx="8261350" cy="2376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矩形 12"/>
          <p:cNvSpPr>
            <a:spLocks noChangeArrowheads="1"/>
          </p:cNvSpPr>
          <p:nvPr/>
        </p:nvSpPr>
        <p:spPr bwMode="auto">
          <a:xfrm>
            <a:off x="4509174" y="4192653"/>
            <a:ext cx="8256905" cy="2376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矩形 13"/>
          <p:cNvSpPr>
            <a:spLocks noChangeArrowheads="1"/>
          </p:cNvSpPr>
          <p:nvPr/>
        </p:nvSpPr>
        <p:spPr bwMode="auto">
          <a:xfrm>
            <a:off x="0" y="4192653"/>
            <a:ext cx="1016000" cy="2376000"/>
          </a:xfrm>
          <a:prstGeom prst="rect">
            <a:avLst/>
          </a:prstGeom>
          <a:solidFill>
            <a:srgbClr val="FEFEFE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8368030" y="1619249"/>
            <a:ext cx="3276000" cy="2376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104"/>
          <p:cNvSpPr/>
          <p:nvPr/>
        </p:nvSpPr>
        <p:spPr>
          <a:xfrm>
            <a:off x="1122680" y="4192653"/>
            <a:ext cx="3276000" cy="23760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64680" y="1861999"/>
            <a:ext cx="79208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《国家教育事业发展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十三五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规划》指出：支持各级各类学校建设智慧校园，综合利用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大数据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人工智能技术</a:t>
            </a:r>
            <a:r>
              <a:rPr lang="zh-CN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探索未来教育教学新</a:t>
            </a:r>
            <a:r>
              <a:rPr lang="zh-CN" altLang="zh-CN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模式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《国家中长期教育改革和发展规划纲要（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2010-2020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）》把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教育信息化建设列为重要内容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，并列为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教育信息化建设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亟待实施的十大工程</a:t>
            </a:r>
            <a:r>
              <a:rPr lang="zh-CN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之一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01183" y="4454287"/>
            <a:ext cx="7848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教育部办公厅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年教育信息化工作要点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指出：推动数字校园和智慧校园建设。充分发挥地方与学校积极性与主动性，引导各级各类学校开展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数字校园、智慧校园建设与</a:t>
            </a:r>
            <a:r>
              <a:rPr lang="zh-CN" altLang="en-US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应用；</a:t>
            </a: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《中小学数字校园建设规范（试行）的通知》：为深入贯彻落实党的十九大精神，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积极推进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+”</a:t>
            </a:r>
            <a:r>
              <a:rPr lang="zh-CN" altLang="zh-CN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</a:t>
            </a:r>
            <a:r>
              <a:rPr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8"/>
          <p:cNvSpPr txBox="1"/>
          <p:nvPr/>
        </p:nvSpPr>
        <p:spPr>
          <a:xfrm>
            <a:off x="864409" y="224684"/>
            <a:ext cx="39087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背景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发展阶段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7"/>
            <a:ext cx="488731" cy="525387"/>
          </a:xfrm>
          <a:prstGeom prst="rect">
            <a:avLst/>
          </a:prstGeom>
        </p:spPr>
      </p:pic>
      <p:sp>
        <p:nvSpPr>
          <p:cNvPr id="67" name="L 形 11"/>
          <p:cNvSpPr/>
          <p:nvPr/>
        </p:nvSpPr>
        <p:spPr bwMode="auto">
          <a:xfrm rot="5400000">
            <a:off x="2226915" y="4519711"/>
            <a:ext cx="1265237" cy="2105025"/>
          </a:xfrm>
          <a:custGeom>
            <a:avLst/>
            <a:gdLst>
              <a:gd name="T0" fmla="*/ 0 w 1265237"/>
              <a:gd name="T1" fmla="*/ 0 h 2105025"/>
              <a:gd name="T2" fmla="*/ 203830 w 1265237"/>
              <a:gd name="T3" fmla="*/ 0 h 2105025"/>
              <a:gd name="T4" fmla="*/ 203830 w 1265237"/>
              <a:gd name="T5" fmla="*/ 1901069 h 2105025"/>
              <a:gd name="T6" fmla="*/ 1265237 w 1265237"/>
              <a:gd name="T7" fmla="*/ 1901069 h 2105025"/>
              <a:gd name="T8" fmla="*/ 1265237 w 1265237"/>
              <a:gd name="T9" fmla="*/ 2105025 h 2105025"/>
              <a:gd name="T10" fmla="*/ 0 w 1265237"/>
              <a:gd name="T11" fmla="*/ 2105025 h 2105025"/>
              <a:gd name="T12" fmla="*/ 0 w 1265237"/>
              <a:gd name="T13" fmla="*/ 0 h 21050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237" h="2105025">
                <a:moveTo>
                  <a:pt x="0" y="0"/>
                </a:moveTo>
                <a:lnTo>
                  <a:pt x="203830" y="0"/>
                </a:lnTo>
                <a:lnTo>
                  <a:pt x="203830" y="1901069"/>
                </a:lnTo>
                <a:lnTo>
                  <a:pt x="1265237" y="1901069"/>
                </a:lnTo>
                <a:lnTo>
                  <a:pt x="1265237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等腰三角形 12"/>
          <p:cNvSpPr>
            <a:spLocks noChangeArrowheads="1"/>
          </p:cNvSpPr>
          <p:nvPr/>
        </p:nvSpPr>
        <p:spPr bwMode="auto">
          <a:xfrm>
            <a:off x="3558033" y="4364930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L 形 13"/>
          <p:cNvSpPr/>
          <p:nvPr/>
        </p:nvSpPr>
        <p:spPr bwMode="auto">
          <a:xfrm rot="5400000">
            <a:off x="4554190" y="3945036"/>
            <a:ext cx="1265237" cy="2105025"/>
          </a:xfrm>
          <a:custGeom>
            <a:avLst/>
            <a:gdLst>
              <a:gd name="T0" fmla="*/ 0 w 1265237"/>
              <a:gd name="T1" fmla="*/ 0 h 2105025"/>
              <a:gd name="T2" fmla="*/ 203830 w 1265237"/>
              <a:gd name="T3" fmla="*/ 0 h 2105025"/>
              <a:gd name="T4" fmla="*/ 203830 w 1265237"/>
              <a:gd name="T5" fmla="*/ 1901069 h 2105025"/>
              <a:gd name="T6" fmla="*/ 1265237 w 1265237"/>
              <a:gd name="T7" fmla="*/ 1901069 h 2105025"/>
              <a:gd name="T8" fmla="*/ 1265237 w 1265237"/>
              <a:gd name="T9" fmla="*/ 2105025 h 2105025"/>
              <a:gd name="T10" fmla="*/ 0 w 1265237"/>
              <a:gd name="T11" fmla="*/ 2105025 h 2105025"/>
              <a:gd name="T12" fmla="*/ 0 w 1265237"/>
              <a:gd name="T13" fmla="*/ 0 h 21050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237" h="2105025">
                <a:moveTo>
                  <a:pt x="0" y="0"/>
                </a:moveTo>
                <a:lnTo>
                  <a:pt x="203830" y="0"/>
                </a:lnTo>
                <a:lnTo>
                  <a:pt x="203830" y="1901069"/>
                </a:lnTo>
                <a:lnTo>
                  <a:pt x="1265237" y="1901069"/>
                </a:lnTo>
                <a:lnTo>
                  <a:pt x="1265237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等腰三角形 14"/>
          <p:cNvSpPr>
            <a:spLocks noChangeArrowheads="1"/>
          </p:cNvSpPr>
          <p:nvPr/>
        </p:nvSpPr>
        <p:spPr bwMode="auto">
          <a:xfrm>
            <a:off x="5885308" y="3788667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L 形 15"/>
          <p:cNvSpPr/>
          <p:nvPr/>
        </p:nvSpPr>
        <p:spPr bwMode="auto">
          <a:xfrm rot="5400000">
            <a:off x="6881465" y="3368773"/>
            <a:ext cx="1265238" cy="2105025"/>
          </a:xfrm>
          <a:custGeom>
            <a:avLst/>
            <a:gdLst>
              <a:gd name="T0" fmla="*/ 0 w 1265238"/>
              <a:gd name="T1" fmla="*/ 0 h 2105025"/>
              <a:gd name="T2" fmla="*/ 203830 w 1265238"/>
              <a:gd name="T3" fmla="*/ 0 h 2105025"/>
              <a:gd name="T4" fmla="*/ 203830 w 1265238"/>
              <a:gd name="T5" fmla="*/ 1901069 h 2105025"/>
              <a:gd name="T6" fmla="*/ 1265238 w 1265238"/>
              <a:gd name="T7" fmla="*/ 1901069 h 2105025"/>
              <a:gd name="T8" fmla="*/ 1265238 w 1265238"/>
              <a:gd name="T9" fmla="*/ 2105025 h 2105025"/>
              <a:gd name="T10" fmla="*/ 0 w 1265238"/>
              <a:gd name="T11" fmla="*/ 2105025 h 2105025"/>
              <a:gd name="T12" fmla="*/ 0 w 1265238"/>
              <a:gd name="T13" fmla="*/ 0 h 210502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238" h="2105025">
                <a:moveTo>
                  <a:pt x="0" y="0"/>
                </a:moveTo>
                <a:lnTo>
                  <a:pt x="203830" y="0"/>
                </a:lnTo>
                <a:lnTo>
                  <a:pt x="203830" y="1901069"/>
                </a:lnTo>
                <a:lnTo>
                  <a:pt x="1265238" y="1901069"/>
                </a:lnTo>
                <a:lnTo>
                  <a:pt x="1265238" y="2105025"/>
                </a:lnTo>
                <a:lnTo>
                  <a:pt x="0" y="2105025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2" name="等腰三角形 16"/>
          <p:cNvSpPr>
            <a:spLocks noChangeArrowheads="1"/>
          </p:cNvSpPr>
          <p:nvPr/>
        </p:nvSpPr>
        <p:spPr bwMode="auto">
          <a:xfrm>
            <a:off x="8212583" y="3212405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L 形 17"/>
          <p:cNvSpPr/>
          <p:nvPr/>
        </p:nvSpPr>
        <p:spPr bwMode="auto">
          <a:xfrm rot="5400000">
            <a:off x="9207946" y="2791717"/>
            <a:ext cx="1265237" cy="2106613"/>
          </a:xfrm>
          <a:custGeom>
            <a:avLst/>
            <a:gdLst>
              <a:gd name="T0" fmla="*/ 0 w 1265237"/>
              <a:gd name="T1" fmla="*/ 0 h 2106613"/>
              <a:gd name="T2" fmla="*/ 203830 w 1265237"/>
              <a:gd name="T3" fmla="*/ 0 h 2106613"/>
              <a:gd name="T4" fmla="*/ 203830 w 1265237"/>
              <a:gd name="T5" fmla="*/ 1902657 h 2106613"/>
              <a:gd name="T6" fmla="*/ 1265237 w 1265237"/>
              <a:gd name="T7" fmla="*/ 1902657 h 2106613"/>
              <a:gd name="T8" fmla="*/ 1265237 w 1265237"/>
              <a:gd name="T9" fmla="*/ 2106613 h 2106613"/>
              <a:gd name="T10" fmla="*/ 0 w 1265237"/>
              <a:gd name="T11" fmla="*/ 2106613 h 2106613"/>
              <a:gd name="T12" fmla="*/ 0 w 1265237"/>
              <a:gd name="T13" fmla="*/ 0 h 2106613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237" h="2106613">
                <a:moveTo>
                  <a:pt x="0" y="0"/>
                </a:moveTo>
                <a:lnTo>
                  <a:pt x="203830" y="0"/>
                </a:lnTo>
                <a:lnTo>
                  <a:pt x="203830" y="1902657"/>
                </a:lnTo>
                <a:lnTo>
                  <a:pt x="1265237" y="1902657"/>
                </a:lnTo>
                <a:lnTo>
                  <a:pt x="1265237" y="2106613"/>
                </a:lnTo>
                <a:lnTo>
                  <a:pt x="0" y="2106613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9" name="TextBox 13"/>
          <p:cNvSpPr txBox="1">
            <a:spLocks noChangeArrowheads="1"/>
          </p:cNvSpPr>
          <p:nvPr/>
        </p:nvSpPr>
        <p:spPr bwMode="auto">
          <a:xfrm>
            <a:off x="2235646" y="5333354"/>
            <a:ext cx="1384300" cy="40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纸质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人工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TextBox 13"/>
          <p:cNvSpPr txBox="1">
            <a:spLocks noChangeArrowheads="1"/>
          </p:cNvSpPr>
          <p:nvPr/>
        </p:nvSpPr>
        <p:spPr bwMode="auto">
          <a:xfrm>
            <a:off x="4618483" y="4757290"/>
            <a:ext cx="1384300" cy="84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纸质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计算机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局域网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单应用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13"/>
          <p:cNvSpPr txBox="1">
            <a:spLocks noChangeArrowheads="1"/>
          </p:cNvSpPr>
          <p:nvPr/>
        </p:nvSpPr>
        <p:spPr bwMode="auto">
          <a:xfrm>
            <a:off x="6896546" y="4203252"/>
            <a:ext cx="13843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电子化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分布式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互联网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宽带网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单向控制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TextBox 13"/>
          <p:cNvSpPr txBox="1">
            <a:spLocks noChangeArrowheads="1"/>
          </p:cNvSpPr>
          <p:nvPr/>
        </p:nvSpPr>
        <p:spPr bwMode="auto">
          <a:xfrm>
            <a:off x="9222233" y="3627188"/>
            <a:ext cx="1384300" cy="151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智能化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物联网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计算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</a:t>
            </a: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移动互联网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全应用</a:t>
            </a:r>
            <a:endParaRPr lang="en-US" altLang="zh-CN" sz="1200" dirty="0" smtClean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171450" indent="-171450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互动式</a:t>
            </a:r>
            <a:endParaRPr lang="en-US" altLang="zh-CN" sz="12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TextBox 8"/>
          <p:cNvSpPr txBox="1"/>
          <p:nvPr/>
        </p:nvSpPr>
        <p:spPr>
          <a:xfrm>
            <a:off x="2191419" y="4449513"/>
            <a:ext cx="1472753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传统校园</a:t>
            </a:r>
            <a:endParaRPr lang="zh-CN" altLang="en-US" sz="2000" dirty="0">
              <a:solidFill>
                <a:srgbClr val="49DF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TextBox 8"/>
          <p:cNvSpPr txBox="1"/>
          <p:nvPr/>
        </p:nvSpPr>
        <p:spPr>
          <a:xfrm>
            <a:off x="4564233" y="3871415"/>
            <a:ext cx="124120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电子</a:t>
            </a:r>
            <a:r>
              <a:rPr lang="zh-CN" altLang="en-US" sz="2000" dirty="0" smtClean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校园</a:t>
            </a:r>
            <a:endParaRPr lang="zh-CN" altLang="en-US" sz="2000" dirty="0">
              <a:solidFill>
                <a:srgbClr val="49DF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TextBox 8"/>
          <p:cNvSpPr txBox="1"/>
          <p:nvPr/>
        </p:nvSpPr>
        <p:spPr>
          <a:xfrm>
            <a:off x="6940497" y="3297385"/>
            <a:ext cx="124120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数字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校园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TextBox 8"/>
          <p:cNvSpPr txBox="1"/>
          <p:nvPr/>
        </p:nvSpPr>
        <p:spPr>
          <a:xfrm>
            <a:off x="9250411" y="2752229"/>
            <a:ext cx="1241204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智慧</a:t>
            </a:r>
            <a:r>
              <a:rPr lang="zh-CN" altLang="en-US" sz="20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校园</a:t>
            </a:r>
            <a:endParaRPr lang="zh-CN" altLang="en-US" sz="20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TextBox 8"/>
          <p:cNvSpPr txBox="1"/>
          <p:nvPr/>
        </p:nvSpPr>
        <p:spPr>
          <a:xfrm>
            <a:off x="1797687" y="1456085"/>
            <a:ext cx="9926588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校园信息化建设呈现智能化、应用多样化发展趋势，</a:t>
            </a:r>
            <a:endParaRPr lang="en-US" altLang="zh-CN" sz="28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800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数字校园发展成熟，智慧校园开始建设。</a:t>
            </a:r>
            <a:endParaRPr lang="zh-CN" altLang="en-US" sz="28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8"/>
          <p:cNvSpPr txBox="1"/>
          <p:nvPr/>
        </p:nvSpPr>
        <p:spPr>
          <a:xfrm>
            <a:off x="864409" y="224684"/>
            <a:ext cx="3908782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背景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现状与问题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7"/>
            <a:ext cx="488731" cy="5253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19" y="2392189"/>
            <a:ext cx="1080000" cy="1080000"/>
          </a:xfrm>
          <a:prstGeom prst="rect">
            <a:avLst/>
          </a:prstGeom>
        </p:spPr>
      </p:pic>
      <p:sp>
        <p:nvSpPr>
          <p:cNvPr id="38" name="矩形 59"/>
          <p:cNvSpPr>
            <a:spLocks noChangeArrowheads="1"/>
          </p:cNvSpPr>
          <p:nvPr/>
        </p:nvSpPr>
        <p:spPr bwMode="auto">
          <a:xfrm>
            <a:off x="1676846" y="2574233"/>
            <a:ext cx="2520279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有线网络、无线网络、服务器与存储平台、数据库与中间件、射频设备和传感设备等配置不均衡，不足以支撑学校信息化建设与发展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8"/>
          <p:cNvSpPr txBox="1"/>
          <p:nvPr/>
        </p:nvSpPr>
        <p:spPr>
          <a:xfrm>
            <a:off x="1748854" y="2252378"/>
            <a:ext cx="2448272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基础实施建设不平衡</a:t>
            </a:r>
            <a:endParaRPr lang="zh-CN" altLang="en-US" sz="2000" dirty="0">
              <a:solidFill>
                <a:srgbClr val="49DF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75" y="2464197"/>
            <a:ext cx="1080000" cy="1080000"/>
          </a:xfrm>
          <a:prstGeom prst="rect">
            <a:avLst/>
          </a:prstGeom>
        </p:spPr>
      </p:pic>
      <p:sp>
        <p:nvSpPr>
          <p:cNvPr id="43" name="矩形 59"/>
          <p:cNvSpPr>
            <a:spLocks noChangeArrowheads="1"/>
          </p:cNvSpPr>
          <p:nvPr/>
        </p:nvSpPr>
        <p:spPr bwMode="auto">
          <a:xfrm>
            <a:off x="5764630" y="2642036"/>
            <a:ext cx="232092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多套独立系统，重复建设，数据不同，兼容问题突出，造成信息孤岛及资源浪费</a:t>
            </a:r>
            <a:endParaRPr lang="zh-CN" altLang="zh-CN" sz="1400" kern="3000" spc="23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8"/>
          <p:cNvSpPr txBox="1"/>
          <p:nvPr/>
        </p:nvSpPr>
        <p:spPr>
          <a:xfrm>
            <a:off x="5836638" y="2248173"/>
            <a:ext cx="2607820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信息孤岛严重</a:t>
            </a:r>
            <a:endParaRPr lang="zh-CN" altLang="en-US" sz="2000" dirty="0">
              <a:solidFill>
                <a:srgbClr val="49DF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矩形 79"/>
          <p:cNvSpPr>
            <a:spLocks noChangeArrowheads="1"/>
          </p:cNvSpPr>
          <p:nvPr/>
        </p:nvSpPr>
        <p:spPr bwMode="auto">
          <a:xfrm>
            <a:off x="9468530" y="2608213"/>
            <a:ext cx="2577469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人员进出不受控制，事件无法预警和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确认过程复杂，不能</a:t>
            </a:r>
            <a:r>
              <a:rPr lang="zh-CN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杜绝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不法分子进入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8"/>
          <p:cNvSpPr txBox="1"/>
          <p:nvPr/>
        </p:nvSpPr>
        <p:spPr>
          <a:xfrm>
            <a:off x="9540538" y="2248173"/>
            <a:ext cx="2361445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安全防护等级低</a:t>
            </a:r>
            <a:endParaRPr lang="zh-CN" altLang="en-US" sz="2000" dirty="0">
              <a:solidFill>
                <a:srgbClr val="49DFF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69" y="2531819"/>
            <a:ext cx="1080000" cy="1080000"/>
          </a:xfrm>
          <a:prstGeom prst="rect">
            <a:avLst/>
          </a:prstGeom>
        </p:spPr>
      </p:pic>
      <p:sp>
        <p:nvSpPr>
          <p:cNvPr id="59" name="矩形 84"/>
          <p:cNvSpPr>
            <a:spLocks noChangeArrowheads="1"/>
          </p:cNvSpPr>
          <p:nvPr/>
        </p:nvSpPr>
        <p:spPr bwMode="auto">
          <a:xfrm>
            <a:off x="1676846" y="4992929"/>
            <a:ext cx="2236520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卡片、手环、指纹存在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可复制性，带刷卡，携带不便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，容易丢失</a:t>
            </a:r>
            <a:r>
              <a:rPr lang="zh-CN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等问题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8"/>
          <p:cNvSpPr txBox="1"/>
          <p:nvPr/>
        </p:nvSpPr>
        <p:spPr>
          <a:xfrm>
            <a:off x="1753126" y="4624437"/>
            <a:ext cx="23614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>
                <a:solidFill>
                  <a:srgbClr val="49DFF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</a:t>
            </a:r>
            <a:r>
              <a:rPr lang="zh-CN" altLang="en-US" sz="2000" dirty="0" smtClean="0">
                <a:solidFill>
                  <a:srgbClr val="49DFF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体验欠佳</a:t>
            </a:r>
            <a:endParaRPr lang="zh-CN" altLang="en-US" sz="2000" dirty="0">
              <a:solidFill>
                <a:srgbClr val="49DFF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2" y="4778325"/>
            <a:ext cx="1080000" cy="108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75" y="4840461"/>
            <a:ext cx="1080000" cy="1080000"/>
          </a:xfrm>
          <a:prstGeom prst="rect">
            <a:avLst/>
          </a:prstGeom>
        </p:spPr>
      </p:pic>
      <p:sp>
        <p:nvSpPr>
          <p:cNvPr id="63" name="矩形 84"/>
          <p:cNvSpPr>
            <a:spLocks noChangeArrowheads="1"/>
          </p:cNvSpPr>
          <p:nvPr/>
        </p:nvSpPr>
        <p:spPr bwMode="auto">
          <a:xfrm>
            <a:off x="5760358" y="5053644"/>
            <a:ext cx="2236520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迎新准备工作复杂，报道流程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冗长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，且现场人工迎新工作量大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，易出错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8"/>
          <p:cNvSpPr txBox="1"/>
          <p:nvPr/>
        </p:nvSpPr>
        <p:spPr>
          <a:xfrm>
            <a:off x="5836638" y="4624437"/>
            <a:ext cx="23614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迎新繁琐</a:t>
            </a:r>
            <a:endParaRPr lang="zh-CN" altLang="en-US" sz="2000" dirty="0">
              <a:solidFill>
                <a:srgbClr val="49DFF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160" y="4906207"/>
            <a:ext cx="1080000" cy="1080000"/>
          </a:xfrm>
          <a:prstGeom prst="rect">
            <a:avLst/>
          </a:prstGeom>
        </p:spPr>
      </p:pic>
      <p:sp>
        <p:nvSpPr>
          <p:cNvPr id="65" name="矩形 84"/>
          <p:cNvSpPr>
            <a:spLocks noChangeArrowheads="1"/>
          </p:cNvSpPr>
          <p:nvPr/>
        </p:nvSpPr>
        <p:spPr bwMode="auto">
          <a:xfrm>
            <a:off x="9464257" y="5055064"/>
            <a:ext cx="2437726" cy="93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寝室查寝，学生上课考勤都以传统的人工或卡片形式进行，效率低下，代签严重</a:t>
            </a:r>
            <a:endParaRPr lang="zh-CN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TextBox 8"/>
          <p:cNvSpPr txBox="1"/>
          <p:nvPr/>
        </p:nvSpPr>
        <p:spPr>
          <a:xfrm>
            <a:off x="9540537" y="4624437"/>
            <a:ext cx="2361446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000" dirty="0" smtClean="0">
                <a:solidFill>
                  <a:srgbClr val="49DFF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考勤落后</a:t>
            </a:r>
            <a:endParaRPr lang="zh-CN" altLang="en-US" sz="2000" dirty="0">
              <a:solidFill>
                <a:srgbClr val="49DFF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8"/>
          <p:cNvSpPr txBox="1"/>
          <p:nvPr/>
        </p:nvSpPr>
        <p:spPr>
          <a:xfrm>
            <a:off x="864409" y="224684"/>
            <a:ext cx="4340830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背景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需求诉求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7" name="图片 12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587"/>
            <a:ext cx="488731" cy="52538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31" y="1888133"/>
            <a:ext cx="9523809" cy="4457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solidFill>
            <a:srgbClr val="092A3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6"/>
          <p:cNvSpPr/>
          <p:nvPr>
            <p:custDataLst>
              <p:tags r:id="rId1"/>
            </p:custDataLst>
          </p:nvPr>
        </p:nvSpPr>
        <p:spPr>
          <a:xfrm>
            <a:off x="3399399" y="3048969"/>
            <a:ext cx="2733578" cy="2151532"/>
          </a:xfrm>
          <a:custGeom>
            <a:avLst/>
            <a:gdLst>
              <a:gd name="connsiteX0" fmla="*/ 0 w 1950720"/>
              <a:gd name="connsiteY0" fmla="*/ 0 h 1535364"/>
              <a:gd name="connsiteX1" fmla="*/ 1950720 w 1950720"/>
              <a:gd name="connsiteY1" fmla="*/ 0 h 1535364"/>
              <a:gd name="connsiteX2" fmla="*/ 975360 w 1950720"/>
              <a:gd name="connsiteY2" fmla="*/ 1535364 h 153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50720" h="1535364">
                <a:moveTo>
                  <a:pt x="0" y="0"/>
                </a:moveTo>
                <a:lnTo>
                  <a:pt x="1950720" y="0"/>
                </a:lnTo>
                <a:lnTo>
                  <a:pt x="975360" y="1535364"/>
                </a:lnTo>
                <a:close/>
              </a:path>
            </a:pathLst>
          </a:custGeom>
          <a:noFill/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0" bIns="569500" rtlCol="0" anchor="ctr">
            <a:noAutofit/>
          </a:bodyPr>
          <a:lstStyle/>
          <a:p>
            <a:pPr lvl="0" algn="ctr">
              <a:buClr>
                <a:srgbClr val="FFC000">
                  <a:lumMod val="75000"/>
                </a:srgbClr>
              </a:buClr>
              <a:buSzPct val="60000"/>
            </a:pPr>
            <a:r>
              <a:rPr lang="en-US" altLang="zh-CN" sz="6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6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2"/>
            </p:custDataLst>
          </p:nvPr>
        </p:nvSpPr>
        <p:spPr>
          <a:xfrm>
            <a:off x="6053524" y="2617212"/>
            <a:ext cx="3256171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6053524" y="3409175"/>
            <a:ext cx="1314450" cy="1384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陌生人报警</a:t>
            </a:r>
            <a:endParaRPr 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访客授权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公寓考勤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刷脸支付</a:t>
            </a:r>
            <a:endParaRPr lang="en-US" altLang="zh-CN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5703570" y="2931160"/>
            <a:ext cx="5715" cy="16929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871" y="141835"/>
            <a:ext cx="1743075" cy="306138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TextBox 8"/>
          <p:cNvSpPr txBox="1"/>
          <p:nvPr/>
        </p:nvSpPr>
        <p:spPr>
          <a:xfrm>
            <a:off x="834564" y="484578"/>
            <a:ext cx="6069022" cy="43053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解决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方案 </a:t>
            </a:r>
            <a:r>
              <a:rPr lang="en-US" altLang="zh-CN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| </a:t>
            </a:r>
            <a:r>
              <a:rPr lang="zh-CN" altLang="en-US" sz="28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陌生人报警</a:t>
            </a:r>
            <a:endParaRPr lang="zh-CN" altLang="en-US" sz="2800" dirty="0" smtClea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校园-陌生人报警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4390" y="2340610"/>
            <a:ext cx="10057765" cy="3388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34390" y="1443990"/>
            <a:ext cx="7472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uFillTx/>
              </a:rPr>
              <a:t>未注册到设备的人员，刷脸识别，会有陌生人报警及识别记录</a:t>
            </a:r>
            <a:endParaRPr lang="zh-CN" altLang="en-US">
              <a:solidFill>
                <a:schemeClr val="bg1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:random/>
      </p:transition>
    </mc:Choice>
    <mc:Fallback>
      <p:transition spd="slow">
        <p:random/>
      </p:transition>
    </mc:Fallback>
  </mc:AlternateContent>
</p:sld>
</file>

<file path=ppt/tags/tag1.xml><?xml version="1.0" encoding="utf-8"?>
<p:tagLst xmlns:p="http://schemas.openxmlformats.org/presentationml/2006/main">
  <p:tag name="MH" val="20160830110855"/>
  <p:tag name="MH_LIBRARY" val="CONTENTS"/>
  <p:tag name="MH_TYPE" val="ENTRY"/>
  <p:tag name="ID" val="545820"/>
  <p:tag name="MH_ORDER" val="1"/>
</p:tagLst>
</file>

<file path=ppt/tags/tag10.xml><?xml version="1.0" encoding="utf-8"?>
<p:tagLst xmlns:p="http://schemas.openxmlformats.org/presentationml/2006/main">
  <p:tag name="MH" val="20160830110855"/>
  <p:tag name="MH_LIBRARY" val="CONTENTS"/>
  <p:tag name="MH_TYPE" val="NUMBER"/>
  <p:tag name="ID" val="545820"/>
  <p:tag name="MH_ORDER" val="2"/>
</p:tagLst>
</file>

<file path=ppt/tags/tag11.xml><?xml version="1.0" encoding="utf-8"?>
<p:tagLst xmlns:p="http://schemas.openxmlformats.org/presentationml/2006/main">
  <p:tag name="MH" val="20160830110855"/>
  <p:tag name="MH_LIBRARY" val="CONTENTS"/>
  <p:tag name="MH_AUTOCOLOR" val="TRUE"/>
  <p:tag name="MH_TYPE" val="CONTENTS"/>
  <p:tag name="ID" val="545820"/>
</p:tagLst>
</file>

<file path=ppt/tags/tag12.xml><?xml version="1.0" encoding="utf-8"?>
<p:tagLst xmlns:p="http://schemas.openxmlformats.org/presentationml/2006/main">
  <p:tag name="MH" val="20161022204741"/>
  <p:tag name="MH_LIBRARY" val="GRAPHIC"/>
  <p:tag name="MH_ORDER" val="Freeform 6"/>
</p:tagLst>
</file>

<file path=ppt/tags/tag1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4.xml><?xml version="1.0" encoding="utf-8"?>
<p:tagLst xmlns:p="http://schemas.openxmlformats.org/presentationml/2006/main">
  <p:tag name="MH" val="20161022204741"/>
  <p:tag name="MH_LIBRARY" val="GRAPHIC"/>
</p:tagLst>
</file>

<file path=ppt/tags/tag15.xml><?xml version="1.0" encoding="utf-8"?>
<p:tagLst xmlns:p="http://schemas.openxmlformats.org/presentationml/2006/main">
  <p:tag name="MH" val="20161022204741"/>
  <p:tag name="MH_LIBRARY" val="GRAPHIC"/>
  <p:tag name="MH_ORDER" val="Freeform 6"/>
</p:tagLst>
</file>

<file path=ppt/tags/tag1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7.xml><?xml version="1.0" encoding="utf-8"?>
<p:tagLst xmlns:p="http://schemas.openxmlformats.org/presentationml/2006/main">
  <p:tag name="MH" val="20161022204741"/>
  <p:tag name="MH_LIBRARY" val="GRAPHIC"/>
</p:tagLst>
</file>

<file path=ppt/tags/tag18.xml><?xml version="1.0" encoding="utf-8"?>
<p:tagLst xmlns:p="http://schemas.openxmlformats.org/presentationml/2006/main">
  <p:tag name="MH" val="20161022204741"/>
  <p:tag name="MH_LIBRARY" val="GRAPHIC"/>
  <p:tag name="MH_ORDER" val="Freeform 6"/>
</p:tagLst>
</file>

<file path=ppt/tags/tag1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p="http://schemas.openxmlformats.org/presentationml/2006/main">
  <p:tag name="MH" val="20160830110855"/>
  <p:tag name="MH_LIBRARY" val="CONTENTS"/>
  <p:tag name="MH_TYPE" val="NUMBER"/>
  <p:tag name="ID" val="545820"/>
  <p:tag name="MH_ORDER" val="1"/>
</p:tagLst>
</file>

<file path=ppt/tags/tag20.xml><?xml version="1.0" encoding="utf-8"?>
<p:tagLst xmlns:p="http://schemas.openxmlformats.org/presentationml/2006/main">
  <p:tag name="MH" val="20161022204741"/>
  <p:tag name="MH_LIBRARY" val="GRAPHIC"/>
</p:tagLst>
</file>

<file path=ppt/tags/tag21.xml><?xml version="1.0" encoding="utf-8"?>
<p:tagLst xmlns:p="http://schemas.openxmlformats.org/presentationml/2006/main">
  <p:tag name="MH" val="20161022204741"/>
  <p:tag name="MH_LIBRARY" val="GRAPHIC"/>
  <p:tag name="MH_ORDER" val="Freeform 6"/>
</p:tagLst>
</file>

<file path=ppt/tags/tag22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3.xml><?xml version="1.0" encoding="utf-8"?>
<p:tagLst xmlns:p="http://schemas.openxmlformats.org/presentationml/2006/main">
  <p:tag name="MH" val="20161022204741"/>
  <p:tag name="MH_LIBRARY" val="GRAPHIC"/>
</p:tagLst>
</file>

<file path=ppt/tags/tag24.xml><?xml version="1.0" encoding="utf-8"?>
<p:tagLst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智能人工科技PPT模板"/>
  <p:tag name="KSO_WM_DOC_GUID" val="{266fb7d2-dec0-40c8-8209-8f3c02347d9b}"/>
</p:tagLst>
</file>

<file path=ppt/tags/tag3.xml><?xml version="1.0" encoding="utf-8"?>
<p:tagLst xmlns:p="http://schemas.openxmlformats.org/presentationml/2006/main">
  <p:tag name="MH" val="20160830110855"/>
  <p:tag name="MH_LIBRARY" val="CONTENTS"/>
  <p:tag name="MH_TYPE" val="ENTRY"/>
  <p:tag name="ID" val="545820"/>
  <p:tag name="MH_ORDER" val="2"/>
</p:tagLst>
</file>

<file path=ppt/tags/tag4.xml><?xml version="1.0" encoding="utf-8"?>
<p:tagLst xmlns:p="http://schemas.openxmlformats.org/presentationml/2006/main">
  <p:tag name="MH" val="20160830110855"/>
  <p:tag name="MH_LIBRARY" val="CONTENTS"/>
  <p:tag name="MH_TYPE" val="NUMBER"/>
  <p:tag name="ID" val="545820"/>
  <p:tag name="MH_ORDER" val="2"/>
</p:tagLst>
</file>

<file path=ppt/tags/tag5.xml><?xml version="1.0" encoding="utf-8"?>
<p:tagLst xmlns:p="http://schemas.openxmlformats.org/presentationml/2006/main">
  <p:tag name="MH" val="20160830110855"/>
  <p:tag name="MH_LIBRARY" val="CONTENTS"/>
  <p:tag name="MH_TYPE" val="ENTRY"/>
  <p:tag name="ID" val="545820"/>
  <p:tag name="MH_ORDER" val="3"/>
</p:tagLst>
</file>

<file path=ppt/tags/tag6.xml><?xml version="1.0" encoding="utf-8"?>
<p:tagLst xmlns:p="http://schemas.openxmlformats.org/presentationml/2006/main">
  <p:tag name="MH" val="20160830110855"/>
  <p:tag name="MH_LIBRARY" val="CONTENTS"/>
  <p:tag name="MH_TYPE" val="NUMBER"/>
  <p:tag name="ID" val="545820"/>
  <p:tag name="MH_ORDER" val="3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9.xml><?xml version="1.0" encoding="utf-8"?>
<p:tagLst xmlns:p="http://schemas.openxmlformats.org/presentationml/2006/main">
  <p:tag name="MH" val="20160830110855"/>
  <p:tag name="MH_LIBRARY" val="CONTENTS"/>
  <p:tag name="MH_TYPE" val="ENTRY"/>
  <p:tag name="ID" val="545820"/>
  <p:tag name="MH_ORDER" val="2"/>
</p:tagLst>
</file>

<file path=ppt/theme/theme1.xml><?xml version="1.0" encoding="utf-8"?>
<a:theme xmlns:a="http://schemas.openxmlformats.org/drawingml/2006/main" name="Office Theme">
  <a:themeElements>
    <a:clrScheme name="自定义 24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2744"/>
      </a:accent1>
      <a:accent2>
        <a:srgbClr val="ADDEC4"/>
      </a:accent2>
      <a:accent3>
        <a:srgbClr val="0C2744"/>
      </a:accent3>
      <a:accent4>
        <a:srgbClr val="ADDEC4"/>
      </a:accent4>
      <a:accent5>
        <a:srgbClr val="0C2744"/>
      </a:accent5>
      <a:accent6>
        <a:srgbClr val="ADDEC4"/>
      </a:accent6>
      <a:hlink>
        <a:srgbClr val="0C2744"/>
      </a:hlink>
      <a:folHlink>
        <a:srgbClr val="ADDEC4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1246</Words>
  <Application>WPS 演示</Application>
  <PresentationFormat>自定义</PresentationFormat>
  <Paragraphs>196</Paragraphs>
  <Slides>19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8" baseType="lpstr">
      <vt:lpstr>Arial</vt:lpstr>
      <vt:lpstr>宋体</vt:lpstr>
      <vt:lpstr>Wingdings</vt:lpstr>
      <vt:lpstr>Calibri</vt:lpstr>
      <vt:lpstr>微软雅黑</vt:lpstr>
      <vt:lpstr>Arial</vt:lpstr>
      <vt:lpstr>Times New Roman</vt:lpstr>
      <vt:lpstr>Open Sans Light</vt:lpstr>
      <vt:lpstr>Open Sans</vt:lpstr>
      <vt:lpstr>Poppins Light</vt:lpstr>
      <vt:lpstr>Segoe Print</vt:lpstr>
      <vt:lpstr>Poppins SemiBold</vt:lpstr>
      <vt:lpstr>等线</vt:lpstr>
      <vt:lpstr>Noto Sans CJK JP Regular</vt:lpstr>
      <vt:lpstr>Times New Roman</vt:lpstr>
      <vt:lpstr>Arial Unicode MS</vt:lpstr>
      <vt:lpstr>Calibri Light</vt:lpstr>
      <vt:lpstr>Segoe UI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智能人工科技PPT模板</dc:title>
  <dc:creator/>
  <cp:lastModifiedBy>A</cp:lastModifiedBy>
  <cp:revision>45</cp:revision>
  <dcterms:created xsi:type="dcterms:W3CDTF">2017-04-11T15:33:00Z</dcterms:created>
  <dcterms:modified xsi:type="dcterms:W3CDTF">2019-04-16T14:05:59Z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